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34"/>
  </p:notesMasterIdLst>
  <p:handoutMasterIdLst>
    <p:handoutMasterId r:id="rId35"/>
  </p:handoutMasterIdLst>
  <p:sldIdLst>
    <p:sldId id="484" r:id="rId4"/>
    <p:sldId id="605" r:id="rId5"/>
    <p:sldId id="607" r:id="rId6"/>
    <p:sldId id="635" r:id="rId7"/>
    <p:sldId id="628" r:id="rId8"/>
    <p:sldId id="625" r:id="rId9"/>
    <p:sldId id="630" r:id="rId10"/>
    <p:sldId id="609" r:id="rId11"/>
    <p:sldId id="610" r:id="rId12"/>
    <p:sldId id="611" r:id="rId13"/>
    <p:sldId id="612" r:id="rId14"/>
    <p:sldId id="613" r:id="rId15"/>
    <p:sldId id="614" r:id="rId16"/>
    <p:sldId id="626" r:id="rId17"/>
    <p:sldId id="627" r:id="rId18"/>
    <p:sldId id="629" r:id="rId19"/>
    <p:sldId id="631" r:id="rId20"/>
    <p:sldId id="632" r:id="rId21"/>
    <p:sldId id="633" r:id="rId22"/>
    <p:sldId id="634" r:id="rId23"/>
    <p:sldId id="615" r:id="rId24"/>
    <p:sldId id="616" r:id="rId25"/>
    <p:sldId id="617" r:id="rId26"/>
    <p:sldId id="618" r:id="rId27"/>
    <p:sldId id="619" r:id="rId28"/>
    <p:sldId id="620" r:id="rId29"/>
    <p:sldId id="621" r:id="rId30"/>
    <p:sldId id="622" r:id="rId31"/>
    <p:sldId id="623" r:id="rId32"/>
    <p:sldId id="624" r:id="rId33"/>
  </p:sldIdLst>
  <p:sldSz cx="9144000" cy="6858000" type="screen4x3"/>
  <p:notesSz cx="6858000" cy="9144000"/>
  <p:custDataLst>
    <p:tags r:id="rId39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5" userDrawn="1">
          <p15:clr>
            <a:srgbClr val="A4A3A4"/>
          </p15:clr>
        </p15:guide>
        <p15:guide id="2" pos="2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215"/>
        <p:guide pos="27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9" Type="http://schemas.openxmlformats.org/officeDocument/2006/relationships/tags" Target="tags/tag26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21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26.wmf"/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image" Target="../media/image14.wmf"/><Relationship Id="rId6" Type="http://schemas.openxmlformats.org/officeDocument/2006/relationships/oleObject" Target="../embeddings/oleObject1.bin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57.xml"/><Relationship Id="rId10" Type="http://schemas.openxmlformats.org/officeDocument/2006/relationships/image" Target="../media/image15.pn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wmf"/><Relationship Id="rId8" Type="http://schemas.openxmlformats.org/officeDocument/2006/relationships/oleObject" Target="../embeddings/oleObject3.bin"/><Relationship Id="rId7" Type="http://schemas.openxmlformats.org/officeDocument/2006/relationships/tags" Target="../tags/tag159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emf"/><Relationship Id="rId3" Type="http://schemas.openxmlformats.org/officeDocument/2006/relationships/image" Target="../media/image16.emf"/><Relationship Id="rId2" Type="http://schemas.openxmlformats.org/officeDocument/2006/relationships/tags" Target="../tags/tag158.xml"/><Relationship Id="rId18" Type="http://schemas.openxmlformats.org/officeDocument/2006/relationships/vmlDrawing" Target="../drawings/vmlDrawing2.vml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162.xml"/><Relationship Id="rId15" Type="http://schemas.openxmlformats.org/officeDocument/2006/relationships/tags" Target="../tags/tag161.xml"/><Relationship Id="rId14" Type="http://schemas.openxmlformats.org/officeDocument/2006/relationships/image" Target="../media/image21.wmf"/><Relationship Id="rId13" Type="http://schemas.openxmlformats.org/officeDocument/2006/relationships/oleObject" Target="../embeddings/oleObject5.bin"/><Relationship Id="rId12" Type="http://schemas.openxmlformats.org/officeDocument/2006/relationships/tags" Target="../tags/tag160.xml"/><Relationship Id="rId11" Type="http://schemas.openxmlformats.org/officeDocument/2006/relationships/image" Target="../media/image20.wmf"/><Relationship Id="rId10" Type="http://schemas.openxmlformats.org/officeDocument/2006/relationships/oleObject" Target="../embeddings/oleObject4.bin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24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4" Type="http://schemas.openxmlformats.org/officeDocument/2006/relationships/tags" Target="../tags/tag164.xml"/><Relationship Id="rId3" Type="http://schemas.openxmlformats.org/officeDocument/2006/relationships/image" Target="../media/image22.emf"/><Relationship Id="rId2" Type="http://schemas.openxmlformats.org/officeDocument/2006/relationships/tags" Target="../tags/tag163.xml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67.xml"/><Relationship Id="rId14" Type="http://schemas.openxmlformats.org/officeDocument/2006/relationships/tags" Target="../tags/tag166.xml"/><Relationship Id="rId13" Type="http://schemas.openxmlformats.org/officeDocument/2006/relationships/image" Target="../media/image26.wmf"/><Relationship Id="rId12" Type="http://schemas.openxmlformats.org/officeDocument/2006/relationships/oleObject" Target="../embeddings/oleObject9.bin"/><Relationship Id="rId11" Type="http://schemas.openxmlformats.org/officeDocument/2006/relationships/tags" Target="../tags/tag165.xml"/><Relationship Id="rId10" Type="http://schemas.openxmlformats.org/officeDocument/2006/relationships/image" Target="../media/image25.wmf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1.xml"/><Relationship Id="rId3" Type="http://schemas.openxmlformats.org/officeDocument/2006/relationships/image" Target="../media/image27.png"/><Relationship Id="rId2" Type="http://schemas.openxmlformats.org/officeDocument/2006/relationships/tags" Target="../tags/tag170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3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tags" Target="../tags/tag17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5.xml"/><Relationship Id="rId4" Type="http://schemas.openxmlformats.org/officeDocument/2006/relationships/image" Target="../media/image30.emf"/><Relationship Id="rId3" Type="http://schemas.openxmlformats.org/officeDocument/2006/relationships/oleObject" Target="../embeddings/oleObject10.bin"/><Relationship Id="rId2" Type="http://schemas.openxmlformats.org/officeDocument/2006/relationships/tags" Target="../tags/tag174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7.xml"/><Relationship Id="rId3" Type="http://schemas.openxmlformats.org/officeDocument/2006/relationships/image" Target="../media/image31.png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9.xml"/><Relationship Id="rId3" Type="http://schemas.openxmlformats.org/officeDocument/2006/relationships/image" Target="../media/image32.png"/><Relationship Id="rId2" Type="http://schemas.openxmlformats.org/officeDocument/2006/relationships/tags" Target="../tags/tag178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81.xml"/><Relationship Id="rId3" Type="http://schemas.openxmlformats.org/officeDocument/2006/relationships/image" Target="../media/image33.png"/><Relationship Id="rId2" Type="http://schemas.openxmlformats.org/officeDocument/2006/relationships/tags" Target="../tags/tag180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83.xml"/><Relationship Id="rId3" Type="http://schemas.openxmlformats.org/officeDocument/2006/relationships/image" Target="../media/image34.png"/><Relationship Id="rId2" Type="http://schemas.openxmlformats.org/officeDocument/2006/relationships/tags" Target="../tags/tag182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5" Type="http://schemas.openxmlformats.org/officeDocument/2006/relationships/vmlDrawing" Target="../drawings/vmlDrawing5.vml"/><Relationship Id="rId54" Type="http://schemas.openxmlformats.org/officeDocument/2006/relationships/slideLayout" Target="../slideLayouts/slideLayout18.xml"/><Relationship Id="rId53" Type="http://schemas.openxmlformats.org/officeDocument/2006/relationships/tags" Target="../tags/tag233.xml"/><Relationship Id="rId52" Type="http://schemas.openxmlformats.org/officeDocument/2006/relationships/tags" Target="../tags/tag232.xml"/><Relationship Id="rId51" Type="http://schemas.openxmlformats.org/officeDocument/2006/relationships/tags" Target="../tags/tag231.xml"/><Relationship Id="rId50" Type="http://schemas.openxmlformats.org/officeDocument/2006/relationships/tags" Target="../tags/tag230.xml"/><Relationship Id="rId5" Type="http://schemas.openxmlformats.org/officeDocument/2006/relationships/image" Target="../media/image35.wmf"/><Relationship Id="rId49" Type="http://schemas.openxmlformats.org/officeDocument/2006/relationships/tags" Target="../tags/tag229.xml"/><Relationship Id="rId48" Type="http://schemas.openxmlformats.org/officeDocument/2006/relationships/tags" Target="../tags/tag228.xml"/><Relationship Id="rId47" Type="http://schemas.openxmlformats.org/officeDocument/2006/relationships/tags" Target="../tags/tag227.xml"/><Relationship Id="rId46" Type="http://schemas.openxmlformats.org/officeDocument/2006/relationships/tags" Target="../tags/tag226.xml"/><Relationship Id="rId45" Type="http://schemas.openxmlformats.org/officeDocument/2006/relationships/tags" Target="../tags/tag225.xml"/><Relationship Id="rId44" Type="http://schemas.openxmlformats.org/officeDocument/2006/relationships/tags" Target="../tags/tag224.xml"/><Relationship Id="rId43" Type="http://schemas.openxmlformats.org/officeDocument/2006/relationships/tags" Target="../tags/tag223.xml"/><Relationship Id="rId42" Type="http://schemas.openxmlformats.org/officeDocument/2006/relationships/tags" Target="../tags/tag222.xml"/><Relationship Id="rId41" Type="http://schemas.openxmlformats.org/officeDocument/2006/relationships/tags" Target="../tags/tag221.xml"/><Relationship Id="rId40" Type="http://schemas.openxmlformats.org/officeDocument/2006/relationships/tags" Target="../tags/tag220.xml"/><Relationship Id="rId4" Type="http://schemas.openxmlformats.org/officeDocument/2006/relationships/oleObject" Target="../embeddings/oleObject11.bin"/><Relationship Id="rId39" Type="http://schemas.openxmlformats.org/officeDocument/2006/relationships/tags" Target="../tags/tag219.xml"/><Relationship Id="rId38" Type="http://schemas.openxmlformats.org/officeDocument/2006/relationships/tags" Target="../tags/tag218.xml"/><Relationship Id="rId37" Type="http://schemas.openxmlformats.org/officeDocument/2006/relationships/tags" Target="../tags/tag217.xml"/><Relationship Id="rId36" Type="http://schemas.openxmlformats.org/officeDocument/2006/relationships/tags" Target="../tags/tag216.xml"/><Relationship Id="rId35" Type="http://schemas.openxmlformats.org/officeDocument/2006/relationships/tags" Target="../tags/tag215.xml"/><Relationship Id="rId34" Type="http://schemas.openxmlformats.org/officeDocument/2006/relationships/tags" Target="../tags/tag214.xml"/><Relationship Id="rId33" Type="http://schemas.openxmlformats.org/officeDocument/2006/relationships/tags" Target="../tags/tag213.xml"/><Relationship Id="rId32" Type="http://schemas.openxmlformats.org/officeDocument/2006/relationships/tags" Target="../tags/tag212.xml"/><Relationship Id="rId31" Type="http://schemas.openxmlformats.org/officeDocument/2006/relationships/tags" Target="../tags/tag211.xml"/><Relationship Id="rId30" Type="http://schemas.openxmlformats.org/officeDocument/2006/relationships/tags" Target="../tags/tag210.xml"/><Relationship Id="rId3" Type="http://schemas.openxmlformats.org/officeDocument/2006/relationships/tags" Target="../tags/tag185.xml"/><Relationship Id="rId29" Type="http://schemas.openxmlformats.org/officeDocument/2006/relationships/tags" Target="../tags/tag209.xml"/><Relationship Id="rId28" Type="http://schemas.openxmlformats.org/officeDocument/2006/relationships/tags" Target="../tags/tag208.xml"/><Relationship Id="rId27" Type="http://schemas.openxmlformats.org/officeDocument/2006/relationships/tags" Target="../tags/tag207.xml"/><Relationship Id="rId26" Type="http://schemas.openxmlformats.org/officeDocument/2006/relationships/tags" Target="../tags/tag206.xml"/><Relationship Id="rId25" Type="http://schemas.openxmlformats.org/officeDocument/2006/relationships/tags" Target="../tags/tag205.xml"/><Relationship Id="rId24" Type="http://schemas.openxmlformats.org/officeDocument/2006/relationships/tags" Target="../tags/tag204.xml"/><Relationship Id="rId23" Type="http://schemas.openxmlformats.org/officeDocument/2006/relationships/tags" Target="../tags/tag203.xml"/><Relationship Id="rId22" Type="http://schemas.openxmlformats.org/officeDocument/2006/relationships/tags" Target="../tags/tag202.xml"/><Relationship Id="rId21" Type="http://schemas.openxmlformats.org/officeDocument/2006/relationships/tags" Target="../tags/tag201.xml"/><Relationship Id="rId20" Type="http://schemas.openxmlformats.org/officeDocument/2006/relationships/tags" Target="../tags/tag200.xml"/><Relationship Id="rId2" Type="http://schemas.openxmlformats.org/officeDocument/2006/relationships/tags" Target="../tags/tag184.xml"/><Relationship Id="rId19" Type="http://schemas.openxmlformats.org/officeDocument/2006/relationships/tags" Target="../tags/tag199.xml"/><Relationship Id="rId18" Type="http://schemas.openxmlformats.org/officeDocument/2006/relationships/tags" Target="../tags/tag198.xml"/><Relationship Id="rId17" Type="http://schemas.openxmlformats.org/officeDocument/2006/relationships/tags" Target="../tags/tag197.xml"/><Relationship Id="rId16" Type="http://schemas.openxmlformats.org/officeDocument/2006/relationships/tags" Target="../tags/tag196.xml"/><Relationship Id="rId15" Type="http://schemas.openxmlformats.org/officeDocument/2006/relationships/tags" Target="../tags/tag195.xml"/><Relationship Id="rId14" Type="http://schemas.openxmlformats.org/officeDocument/2006/relationships/tags" Target="../tags/tag194.xml"/><Relationship Id="rId13" Type="http://schemas.openxmlformats.org/officeDocument/2006/relationships/tags" Target="../tags/tag193.xml"/><Relationship Id="rId12" Type="http://schemas.openxmlformats.org/officeDocument/2006/relationships/tags" Target="../tags/tag192.xml"/><Relationship Id="rId11" Type="http://schemas.openxmlformats.org/officeDocument/2006/relationships/tags" Target="../tags/tag191.xml"/><Relationship Id="rId10" Type="http://schemas.openxmlformats.org/officeDocument/2006/relationships/tags" Target="../tags/tag190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7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36.emf"/><Relationship Id="rId10" Type="http://schemas.openxmlformats.org/officeDocument/2006/relationships/vmlDrawing" Target="../drawings/vmlDrawing6.v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image" Target="../media/image41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4.bin"/><Relationship Id="rId4" Type="http://schemas.openxmlformats.org/officeDocument/2006/relationships/tags" Target="../tags/tag241.xml"/><Relationship Id="rId3" Type="http://schemas.openxmlformats.org/officeDocument/2006/relationships/image" Target="../media/image39.emf"/><Relationship Id="rId2" Type="http://schemas.openxmlformats.org/officeDocument/2006/relationships/tags" Target="../tags/tag240.xml"/><Relationship Id="rId13" Type="http://schemas.openxmlformats.org/officeDocument/2006/relationships/vmlDrawing" Target="../drawings/vmlDrawing7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image" Target="../media/image42.emf"/><Relationship Id="rId2" Type="http://schemas.openxmlformats.org/officeDocument/2006/relationships/tags" Target="../tags/tag245.xml"/><Relationship Id="rId1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image" Target="../media/image13.emf"/><Relationship Id="rId2" Type="http://schemas.openxmlformats.org/officeDocument/2006/relationships/tags" Target="../tags/tag248.xml"/><Relationship Id="rId1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54.xml"/><Relationship Id="rId4" Type="http://schemas.openxmlformats.org/officeDocument/2006/relationships/image" Target="../media/image43.png"/><Relationship Id="rId3" Type="http://schemas.openxmlformats.org/officeDocument/2006/relationships/oleObject" Target="../embeddings/oleObject16.bin"/><Relationship Id="rId2" Type="http://schemas.openxmlformats.org/officeDocument/2006/relationships/tags" Target="../tags/tag253.xml"/><Relationship Id="rId1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9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56.xml"/><Relationship Id="rId4" Type="http://schemas.openxmlformats.org/officeDocument/2006/relationships/image" Target="../media/image44.png"/><Relationship Id="rId3" Type="http://schemas.openxmlformats.org/officeDocument/2006/relationships/oleObject" Target="../embeddings/oleObject17.bin"/><Relationship Id="rId2" Type="http://schemas.openxmlformats.org/officeDocument/2006/relationships/tags" Target="../tags/tag255.xml"/><Relationship Id="rId1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60.xml"/><Relationship Id="rId1" Type="http://schemas.openxmlformats.org/officeDocument/2006/relationships/tags" Target="../tags/tag259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image" Target="../media/image5.png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3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39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tags" Target="../tags/tag138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tags" Target="../tags/tag140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4.xml"/><Relationship Id="rId4" Type="http://schemas.openxmlformats.org/officeDocument/2006/relationships/tags" Target="../tags/tag143.xml"/><Relationship Id="rId3" Type="http://schemas.openxmlformats.org/officeDocument/2006/relationships/tags" Target="../tags/tag142.xml"/><Relationship Id="rId2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image" Target="../media/image13.emf"/><Relationship Id="rId2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736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单元3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基尔霍夫定律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877" y="1462392"/>
            <a:ext cx="8229600" cy="1038860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表述一</a:t>
            </a: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在任一瞬时，流入任一节点的电流之和必定等于从该节点流出的电流之和。</a:t>
            </a:r>
            <a:endParaRPr kumimoji="1"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AutoShape 11"/>
          <p:cNvSpPr>
            <a:spLocks noChangeAspect="1" noChangeArrowheads="1" noTextEdit="1"/>
          </p:cNvSpPr>
          <p:nvPr>
            <p:custDataLst>
              <p:tags r:id="rId3"/>
            </p:custDataLst>
          </p:nvPr>
        </p:nvSpPr>
        <p:spPr bwMode="auto">
          <a:xfrm>
            <a:off x="864179" y="2882239"/>
            <a:ext cx="2590800" cy="825500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2017" y="4260164"/>
            <a:ext cx="8229600" cy="1038860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表述二</a:t>
            </a:r>
            <a:r>
              <a:rPr kumimoji="1" lang="en-US" altLang="zh-CN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在任一瞬时，通过任一节点电流的代数和恒等于零。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3311225" y="5399746"/>
          <a:ext cx="190500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6" imgW="405765" imgH="165100" progId="Equation.3">
                  <p:embed/>
                </p:oleObj>
              </mc:Choice>
              <mc:Fallback>
                <p:oleObj name="公式" r:id="rId6" imgW="405765" imgH="165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225" y="5399746"/>
                        <a:ext cx="1905000" cy="769938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矩形 31"/>
          <p:cNvSpPr/>
          <p:nvPr>
            <p:custDataLst>
              <p:tags r:id="rId8"/>
            </p:custDataLst>
          </p:nvPr>
        </p:nvSpPr>
        <p:spPr>
          <a:xfrm>
            <a:off x="4408880" y="2709531"/>
            <a:ext cx="382687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一般，流入节点电流前取“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”号，流出节点电流</a:t>
            </a:r>
            <a:endParaRPr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前取“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”号。（反之亦可）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Rectangle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基尔霍夫电流定律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(KCL)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1085963" y="3000328"/>
                <a:ext cx="2369016" cy="617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zh-CN" altLang="en-US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zh-CN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zh-CN" alt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入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zh-CN" sz="2800" dirty="0">
                    <a:solidFill>
                      <a:schemeClr val="bg1"/>
                    </a:solidFill>
                  </a:rPr>
                  <a:t>=</a:t>
                </a:r>
                <a:r>
                  <a:rPr lang="zh-CN" altLang="en-US" sz="28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zh-CN" alt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zh-CN" altLang="en-US" sz="28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出</m:t>
                            </m:r>
                          </m:sub>
                        </m:sSub>
                      </m:e>
                    </m:nary>
                  </m:oMath>
                </a14:m>
                <a:endParaRPr lang="zh-CN" altLang="en-US" sz="2800" dirty="0"/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963" y="3000328"/>
                <a:ext cx="2369016" cy="617285"/>
              </a:xfrm>
              <a:prstGeom prst="rect">
                <a:avLst/>
              </a:prstGeom>
              <a:blipFill rotWithShape="1">
                <a:blip r:embed="rId10"/>
                <a:stretch>
                  <a:fillRect l="-5" t="-95" r="24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31" grpId="0" bldLvl="0" animBg="1" autoUpdateAnimBg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312076" y="1310512"/>
            <a:ext cx="8234045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1: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下图中已给出参考电流方向，请列写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2069721"/>
            <a:ext cx="3354387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28" y="4246909"/>
            <a:ext cx="3452813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899025" y="2073275"/>
          <a:ext cx="3360738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Equation" r:id="rId5" imgW="1447800" imgH="228600" progId="Equation.DSMT4">
                  <p:embed/>
                </p:oleObj>
              </mc:Choice>
              <mc:Fallback>
                <p:oleObj name="Equation" r:id="rId5" imgW="1447800" imgH="228600" progId="Equation.DSMT4">
                  <p:embed/>
                  <p:pic>
                    <p:nvPicPr>
                      <p:cNvPr id="0" name="对象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025" y="2073275"/>
                        <a:ext cx="3360738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右箭头 20"/>
          <p:cNvSpPr/>
          <p:nvPr>
            <p:custDataLst>
              <p:tags r:id="rId7"/>
            </p:custDataLst>
          </p:nvPr>
        </p:nvSpPr>
        <p:spPr>
          <a:xfrm>
            <a:off x="5037138" y="2900363"/>
            <a:ext cx="277812" cy="180975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322888" y="2733675"/>
          <a:ext cx="28305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Equation" r:id="rId8" imgW="1219200" imgH="228600" progId="Equation.DSMT4">
                  <p:embed/>
                </p:oleObj>
              </mc:Choice>
              <mc:Fallback>
                <p:oleObj name="Equation" r:id="rId8" imgW="1219200" imgH="228600" progId="Equation.DSMT4">
                  <p:embed/>
                  <p:pic>
                    <p:nvPicPr>
                      <p:cNvPr id="0" name="对象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2888" y="2733675"/>
                        <a:ext cx="283051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114131" y="4464049"/>
          <a:ext cx="21240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Equation" r:id="rId10" imgW="914400" imgH="228600" progId="Equation.DSMT4">
                  <p:embed/>
                </p:oleObj>
              </mc:Choice>
              <mc:Fallback>
                <p:oleObj name="Equation" r:id="rId10" imgW="914400" imgH="228600" progId="Equation.DSMT4">
                  <p:embed/>
                  <p:pic>
                    <p:nvPicPr>
                      <p:cNvPr id="0" name="对象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131" y="4464049"/>
                        <a:ext cx="2124075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右箭头 23"/>
          <p:cNvSpPr/>
          <p:nvPr>
            <p:custDataLst>
              <p:tags r:id="rId12"/>
            </p:custDataLst>
          </p:nvPr>
        </p:nvSpPr>
        <p:spPr>
          <a:xfrm>
            <a:off x="4975225" y="5264150"/>
            <a:ext cx="277813" cy="180975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583238" y="5092700"/>
          <a:ext cx="159226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Equation" r:id="rId13" imgW="685800" imgH="228600" progId="Equation.DSMT4">
                  <p:embed/>
                </p:oleObj>
              </mc:Choice>
              <mc:Fallback>
                <p:oleObj name="Equation" r:id="rId13" imgW="685800" imgH="228600" progId="Equation.DSMT4">
                  <p:embed/>
                  <p:pic>
                    <p:nvPicPr>
                      <p:cNvPr id="0" name="对象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5092700"/>
                        <a:ext cx="159226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基尔霍夫电流定律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(KCL)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2" name="文本框 1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425450" y="1351597"/>
            <a:ext cx="8234045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2: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下图中已给出参考电流方向，请列写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48" y="2531342"/>
            <a:ext cx="2589212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3455194" y="1992312"/>
            <a:ext cx="19354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应用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得：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222080" y="2374157"/>
          <a:ext cx="232886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Equation" r:id="rId5" imgW="1002665" imgH="228600" progId="Equation.DSMT4">
                  <p:embed/>
                </p:oleObj>
              </mc:Choice>
              <mc:Fallback>
                <p:oleObj name="Equation" r:id="rId5" imgW="1002665" imgH="228600" progId="Equation.DSMT4">
                  <p:embed/>
                  <p:pic>
                    <p:nvPicPr>
                      <p:cNvPr id="0" name="对象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080" y="2374157"/>
                        <a:ext cx="2328863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193505" y="3042852"/>
          <a:ext cx="2357438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Equation" r:id="rId7" imgW="1016000" imgH="228600" progId="Equation.DSMT4">
                  <p:embed/>
                </p:oleObj>
              </mc:Choice>
              <mc:Fallback>
                <p:oleObj name="Equation" r:id="rId7" imgW="1016000" imgH="228600" progId="Equation.DSMT4">
                  <p:embed/>
                  <p:pic>
                    <p:nvPicPr>
                      <p:cNvPr id="0" name="对象 1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3505" y="3042852"/>
                        <a:ext cx="2357438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222080" y="3569902"/>
          <a:ext cx="235743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Equation" r:id="rId9" imgW="1016000" imgH="228600" progId="Equation.DSMT4">
                  <p:embed/>
                </p:oleObj>
              </mc:Choice>
              <mc:Fallback>
                <p:oleObj name="Equation" r:id="rId9" imgW="1016000" imgH="228600" progId="Equation.DSMT4">
                  <p:embed/>
                  <p:pic>
                    <p:nvPicPr>
                      <p:cNvPr id="0" name="对象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080" y="3569902"/>
                        <a:ext cx="2357437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/>
          <p:nvPr>
            <p:custDataLst>
              <p:tags r:id="rId11"/>
            </p:custDataLst>
          </p:nvPr>
        </p:nvSpPr>
        <p:spPr>
          <a:xfrm>
            <a:off x="3455194" y="4084962"/>
            <a:ext cx="26263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三式相加，可得：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120851" y="4864782"/>
          <a:ext cx="21209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Equation" r:id="rId12" imgW="914400" imgH="228600" progId="Equation.DSMT4">
                  <p:embed/>
                </p:oleObj>
              </mc:Choice>
              <mc:Fallback>
                <p:oleObj name="Equation" r:id="rId12" imgW="914400" imgH="228600" progId="Equation.DSMT4">
                  <p:embed/>
                  <p:pic>
                    <p:nvPicPr>
                      <p:cNvPr id="0" name="对象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0851" y="4864782"/>
                        <a:ext cx="212090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基尔霍夫电流定律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(KCL)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2" name="文本框 1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030221" y="2614883"/>
            <a:ext cx="7663815" cy="20300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不仅适用于单个节点，也可推广应用于包括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数个节点的闭合面，即通过任一封闭面的所有支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路电路代数和恒等于零。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基尔霍夫电流定律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(KCL)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文本框 11"/>
          <p:cNvSpPr txBox="1"/>
          <p:nvPr/>
        </p:nvSpPr>
        <p:spPr>
          <a:xfrm>
            <a:off x="197756" y="1970874"/>
            <a:ext cx="8748487" cy="1128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1. </a:t>
            </a:r>
            <a:r>
              <a:rPr lang="zh-CN" altLang="en-US" sz="2400" b="1" dirty="0"/>
              <a:t>电路如图 所示，支路数为（     ） 、节点数为（     ） 、网孔数为（     ） 。</a:t>
            </a:r>
            <a:endParaRPr lang="zh-CN" altLang="en-US" sz="2400" b="1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548" y="3261394"/>
            <a:ext cx="3764904" cy="3181951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文本框 11"/>
          <p:cNvSpPr txBox="1"/>
          <p:nvPr/>
        </p:nvSpPr>
        <p:spPr>
          <a:xfrm>
            <a:off x="510914" y="1970874"/>
            <a:ext cx="8748487" cy="113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2.</a:t>
            </a:r>
            <a:r>
              <a:rPr lang="zh-CN" altLang="en-US" sz="2400" b="1" dirty="0"/>
              <a:t>电路如左图所示，电路中电流 </a:t>
            </a:r>
            <a:r>
              <a:rPr lang="en-US" altLang="zh-CN" sz="2400" b="1" dirty="0"/>
              <a:t>I =</a:t>
            </a:r>
            <a:r>
              <a:rPr lang="zh-CN" altLang="en-US" sz="2400" b="1" dirty="0"/>
              <a:t>（  ）</a:t>
            </a:r>
            <a:r>
              <a:rPr lang="en-US" altLang="zh-CN" sz="2400" b="1" dirty="0"/>
              <a:t> </a:t>
            </a:r>
            <a:r>
              <a:rPr lang="zh-CN" altLang="en-US" sz="2400" b="1" dirty="0"/>
              <a:t>；</a:t>
            </a:r>
            <a:endParaRPr lang="en-US" altLang="zh-CN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   电路如右图所示，电路中电流 </a:t>
            </a:r>
            <a:r>
              <a:rPr lang="en-US" altLang="zh-CN" sz="2400" b="1" dirty="0"/>
              <a:t>I</a:t>
            </a:r>
            <a:r>
              <a:rPr lang="en-US" altLang="zh-CN" b="1" dirty="0"/>
              <a:t> 3</a:t>
            </a:r>
            <a:r>
              <a:rPr lang="en-US" altLang="zh-CN" sz="2400" b="1" dirty="0"/>
              <a:t>=</a:t>
            </a:r>
            <a:r>
              <a:rPr lang="zh-CN" altLang="en-US" sz="2400" b="1" dirty="0"/>
              <a:t>（  ）</a:t>
            </a:r>
            <a:r>
              <a:rPr lang="en-US" altLang="zh-CN" sz="2400" b="1" dirty="0"/>
              <a:t> </a:t>
            </a:r>
            <a:r>
              <a:rPr lang="zh-CN" altLang="en-US" sz="2400" b="1" dirty="0"/>
              <a:t>。 </a:t>
            </a:r>
            <a:endParaRPr lang="zh-CN" altLang="en-US" sz="2400" b="1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14" y="3480553"/>
            <a:ext cx="3645796" cy="26070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741" y="3480553"/>
            <a:ext cx="4099976" cy="26070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文本框 11"/>
          <p:cNvSpPr txBox="1"/>
          <p:nvPr/>
        </p:nvSpPr>
        <p:spPr>
          <a:xfrm>
            <a:off x="402498" y="1970874"/>
            <a:ext cx="8748487" cy="128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已知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1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=6A 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、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2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= -3A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、 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4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=5A 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、 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6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= -7A 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、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7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=1A 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。求电流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3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、 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I</a:t>
            </a:r>
            <a:r>
              <a:rPr lang="en-US" altLang="zh-CN" sz="2800" baseline="-2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5</a:t>
            </a: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 </a:t>
            </a:r>
            <a:r>
              <a:rPr lang="zh-CN" altLang="en-US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sym typeface="+mn-ea"/>
              </a:rPr>
              <a:t>。</a:t>
            </a:r>
            <a:r>
              <a:rPr lang="en-US" altLang="zh-CN" sz="2800" dirty="0"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2800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42"/>
          <p:cNvGraphicFramePr>
            <a:graphicFrameLocks noChangeAspect="1"/>
          </p:cNvGraphicFramePr>
          <p:nvPr/>
        </p:nvGraphicFramePr>
        <p:xfrm>
          <a:off x="1678487" y="3342004"/>
          <a:ext cx="4366523" cy="2971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Visio" r:id="rId3" imgW="3190875" imgH="2169160" progId="Visio.Drawing.11">
                  <p:embed/>
                </p:oleObj>
              </mc:Choice>
              <mc:Fallback>
                <p:oleObj name="Visio" r:id="rId3" imgW="3190875" imgH="2169160" progId="Visio.Drawing.11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8487" y="3342004"/>
                        <a:ext cx="4366523" cy="29717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文本框 12"/>
          <p:cNvSpPr txBox="1"/>
          <p:nvPr/>
        </p:nvSpPr>
        <p:spPr>
          <a:xfrm>
            <a:off x="475615" y="1880870"/>
            <a:ext cx="8045450" cy="39087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</a:t>
            </a: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右图所示为电路的一部分，则I=</a:t>
            </a:r>
            <a:r>
              <a:rPr lang="en-US" sz="2800" u="sng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   </a:t>
            </a: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sz="28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A.12A        </a:t>
            </a:r>
            <a:endParaRPr sz="28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B.-12A      </a:t>
            </a:r>
            <a:endParaRPr sz="28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C.4A        </a:t>
            </a:r>
            <a:endParaRPr sz="28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D.-4A</a:t>
            </a:r>
            <a:endParaRPr sz="28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699" y="3168223"/>
            <a:ext cx="3913971" cy="229229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课堂检测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图片 11" descr="图示, 示意图&#10;&#10;AI 生成的内容可能不正确。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98" y="1990271"/>
            <a:ext cx="8081247" cy="3378107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课堂检测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 descr="图示, 示意图&#10;&#10;AI 生成的内容可能不正确。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4" y="2188390"/>
            <a:ext cx="8041297" cy="3050632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3983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0825" y="1875155"/>
            <a:ext cx="22225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掌握电阻元件的串并联；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深刻理解电压源与电流源的等效变换；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熟练掌握基尔霍夫定律；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熟练掌握支路电流法的应用；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掌握叠加定理、戴维宁定理。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buClrTx/>
              <a:buSzTx/>
              <a:buFontTx/>
            </a:pP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模块2　直流电源供电电路的分析与测试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7176" y="1212033"/>
            <a:ext cx="1832882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课堂检测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 descr="图示&#10;&#10;AI 生成的内容可能不正确。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37" y="2199276"/>
            <a:ext cx="8194979" cy="2848522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5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6613" y="1392238"/>
            <a:ext cx="7688262" cy="11245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15000"/>
              </a:spcBef>
            </a:pPr>
            <a:r>
              <a:rPr kumimoji="1"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在任一时刻，沿着电路中的任一回路绕行方向，回路中各段电压的代数和恒等于零。</a:t>
            </a:r>
            <a:endParaRPr kumimoji="1" lang="zh-CN" altLang="en-US" sz="2800" b="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214688" y="2411413"/>
            <a:ext cx="2514600" cy="5556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即： </a:t>
            </a:r>
            <a:r>
              <a:rPr kumimoji="1" lang="zh-CN" altLang="en-US" sz="302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 </a:t>
            </a:r>
            <a:r>
              <a:rPr kumimoji="1" lang="en-US" altLang="zh-CN" sz="302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U</a:t>
            </a:r>
            <a:r>
              <a:rPr kumimoji="1" lang="en-US" altLang="zh-CN" sz="302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= 0</a:t>
            </a:r>
            <a:endParaRPr kumimoji="1" lang="en-US" altLang="zh-CN" sz="3020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</p:txBody>
      </p:sp>
      <p:graphicFrame>
        <p:nvGraphicFramePr>
          <p:cNvPr id="21" name="Object 22"/>
          <p:cNvGraphicFramePr>
            <a:graphicFrameLocks noChangeAspect="1"/>
          </p:cNvGraphicFramePr>
          <p:nvPr/>
        </p:nvGraphicFramePr>
        <p:xfrm>
          <a:off x="4871720" y="3688715"/>
          <a:ext cx="111125" cy="211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4" imgW="114300" imgH="215900" progId="Equation.3">
                  <p:embed/>
                </p:oleObj>
              </mc:Choice>
              <mc:Fallback>
                <p:oleObj name="公式" r:id="rId4" imgW="114300" imgH="215900" progId="Equation.3">
                  <p:embed/>
                  <p:pic>
                    <p:nvPicPr>
                      <p:cNvPr id="0" name="图片 153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1720" y="3688715"/>
                        <a:ext cx="111125" cy="211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71295" y="3043555"/>
            <a:ext cx="48323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 dirty="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aseline="-25000" dirty="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Line 24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494790" y="3494405"/>
            <a:ext cx="39497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Rectangle 2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014980" y="3043555"/>
            <a:ext cx="434340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Line 26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2967355" y="3511550"/>
            <a:ext cx="3968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Rectangle 2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95475" y="4115435"/>
            <a:ext cx="39306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264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Line 2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291080" y="4116705"/>
            <a:ext cx="0" cy="43116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Rectangle 3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338705" y="5097780"/>
            <a:ext cx="344805" cy="3752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tx1"/>
              </a:buClr>
            </a:pPr>
            <a:r>
              <a:rPr kumimoji="1" lang="en-US" altLang="zh-CN" sz="264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kumimoji="1" lang="en-US" altLang="zh-CN" sz="2640" i="1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Rectangle 3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338705" y="3298825"/>
            <a:ext cx="327660" cy="3752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tx1"/>
              </a:buClr>
            </a:pPr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kumimoji="1" lang="en-US" altLang="zh-CN" sz="2640" i="1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Rectangle 3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905885" y="3779520"/>
            <a:ext cx="35623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Text Box 3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397635" y="3785870"/>
            <a:ext cx="18224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1" lang="zh-CN" altLang="zh-CN" sz="2640" b="0">
              <a:solidFill>
                <a:schemeClr val="dk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Oval 3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79780" y="4171315"/>
            <a:ext cx="396875" cy="375920"/>
          </a:xfrm>
          <a:prstGeom prst="ellipse">
            <a:avLst/>
          </a:prstGeom>
          <a:noFill/>
          <a:ln w="38100">
            <a:solidFill>
              <a:schemeClr val="dk2"/>
            </a:solidFill>
            <a:round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Oval 3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764280" y="4135755"/>
            <a:ext cx="396875" cy="374650"/>
          </a:xfrm>
          <a:prstGeom prst="ellipse">
            <a:avLst/>
          </a:prstGeom>
          <a:noFill/>
          <a:ln w="38100">
            <a:solidFill>
              <a:schemeClr val="dk2"/>
            </a:solidFill>
            <a:round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Line 36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V="1">
            <a:off x="1916430" y="3660775"/>
            <a:ext cx="108521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Line 37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3966845" y="3660775"/>
            <a:ext cx="0" cy="138557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Line 38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V="1">
            <a:off x="953770" y="5045710"/>
            <a:ext cx="3013075" cy="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Line 39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991235" y="3665220"/>
            <a:ext cx="1270" cy="127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Line 40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953770" y="3644900"/>
            <a:ext cx="0" cy="1415415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Rectangle 4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219325" y="4072890"/>
            <a:ext cx="309245" cy="3117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Rectangle 42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914775" y="4442460"/>
            <a:ext cx="29146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Rectangle 43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4175125" y="4144645"/>
            <a:ext cx="57086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Rectangle 44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2917190" y="3757930"/>
            <a:ext cx="53149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="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Rectangle 45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52780" y="3841115"/>
            <a:ext cx="28892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Rectangle 46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49605" y="4072890"/>
            <a:ext cx="287020" cy="3117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Rectangle 4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644208" y="4442460"/>
            <a:ext cx="243840" cy="4057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-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Rectangle 48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 rot="5400000">
            <a:off x="3089910" y="3483610"/>
            <a:ext cx="172085" cy="37465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49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 rot="5400000">
            <a:off x="1620520" y="3481705"/>
            <a:ext cx="170815" cy="38100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Rectangle 50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577148" y="4171315"/>
            <a:ext cx="325120" cy="4057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2640" b="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Rectangle 51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405255" y="3785870"/>
            <a:ext cx="65087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="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Line 52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H="1">
            <a:off x="2473325" y="3665220"/>
            <a:ext cx="0" cy="476250"/>
          </a:xfrm>
          <a:prstGeom prst="line">
            <a:avLst/>
          </a:prstGeom>
          <a:noFill/>
          <a:ln w="3810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Rectangle 53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2384425" y="4135755"/>
            <a:ext cx="172720" cy="374650"/>
          </a:xfrm>
          <a:prstGeom prst="rect">
            <a:avLst/>
          </a:prstGeom>
          <a:noFill/>
          <a:ln w="38100">
            <a:solidFill>
              <a:schemeClr val="dk1"/>
            </a:solidFill>
            <a:miter lim="800000"/>
          </a:ln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207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Rectangle 54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260350" y="4171315"/>
            <a:ext cx="677545" cy="4057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i="1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kumimoji="1" lang="en-US" altLang="zh-CN" sz="2640" baseline="-2500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Line 55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>
            <a:off x="2473325" y="4504055"/>
            <a:ext cx="0" cy="542290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Line 56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>
            <a:off x="3362960" y="3660775"/>
            <a:ext cx="608330" cy="0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Line 57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953770" y="3660775"/>
            <a:ext cx="564515" cy="0"/>
          </a:xfrm>
          <a:prstGeom prst="line">
            <a:avLst/>
          </a:prstGeom>
          <a:noFill/>
          <a:ln w="38100">
            <a:solidFill>
              <a:schemeClr val="dk2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" name="Line 12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 flipH="1" flipV="1">
            <a:off x="1276350" y="4333875"/>
            <a:ext cx="71945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Line 13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>
            <a:off x="1995805" y="4333875"/>
            <a:ext cx="0" cy="56134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Line 14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1276350" y="4333875"/>
            <a:ext cx="0" cy="29019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Text Box 15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1473835" y="4427220"/>
            <a:ext cx="36639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Monotype Sorts" pitchFamily="2" charset="2"/>
              </a:rPr>
              <a:t>1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Monotype Sorts" pitchFamily="2" charset="2"/>
            </a:endParaRPr>
          </a:p>
        </p:txBody>
      </p:sp>
      <p:sp>
        <p:nvSpPr>
          <p:cNvPr id="65" name="Line 17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 flipV="1">
            <a:off x="2930525" y="4343400"/>
            <a:ext cx="64643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Line 18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 flipH="1">
            <a:off x="2930525" y="4343400"/>
            <a:ext cx="0" cy="53784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Line 19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 flipH="1">
            <a:off x="3576955" y="4343400"/>
            <a:ext cx="0" cy="27813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zh-CN" altLang="en-US" sz="1695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Text Box 20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 flipH="1">
            <a:off x="3085783" y="4447540"/>
            <a:ext cx="36639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>
                <a:solidFill>
                  <a:schemeClr val="dk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Monotype Sorts" pitchFamily="2" charset="2"/>
              </a:rPr>
              <a:t>2</a:t>
            </a:r>
            <a:endParaRPr kumimoji="1" lang="en-US" altLang="zh-CN" sz="2640">
              <a:solidFill>
                <a:schemeClr val="dk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Monotype Sorts" pitchFamily="2" charset="2"/>
            </a:endParaRPr>
          </a:p>
        </p:txBody>
      </p:sp>
      <p:sp>
        <p:nvSpPr>
          <p:cNvPr id="69" name="Rectangle 5" descr="40%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4716463" y="3289067"/>
            <a:ext cx="180276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对回路</a:t>
            </a:r>
            <a:r>
              <a:rPr kumimoji="1"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0" name="Rectangle 7" descr="40%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6244244" y="3268294"/>
            <a:ext cx="2423160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2640" baseline="-25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Rectangle 9" descr="40%"/>
          <p:cNvSpPr>
            <a:spLocks noChangeArrowheads="1"/>
          </p:cNvSpPr>
          <p:nvPr/>
        </p:nvSpPr>
        <p:spPr bwMode="auto">
          <a:xfrm>
            <a:off x="5111115" y="3814445"/>
            <a:ext cx="404050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  </a:t>
            </a:r>
            <a:r>
              <a:rPr kumimoji="1" lang="en-US" altLang="zh-CN" sz="2640" i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</a:t>
            </a:r>
            <a:r>
              <a:rPr kumimoji="1" lang="en-US" altLang="zh-CN" sz="2640" i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</a:t>
            </a:r>
            <a:r>
              <a:rPr kumimoji="1" lang="en-US" altLang="zh-CN" sz="264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kumimoji="1" lang="en-US" altLang="zh-CN" sz="2640" i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r>
              <a:rPr kumimoji="1" lang="en-US" altLang="zh-CN" sz="2640" i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r>
              <a:rPr kumimoji="1" lang="en-US" altLang="zh-CN" sz="264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–</a:t>
            </a:r>
            <a:r>
              <a:rPr kumimoji="1" lang="en-US" altLang="zh-CN" sz="2640" i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kumimoji="1" lang="en-US" altLang="zh-CN" sz="2640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</a:t>
            </a:r>
            <a:r>
              <a:rPr kumimoji="1" lang="en-US" altLang="zh-CN" sz="264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 0 </a:t>
            </a:r>
            <a:endParaRPr kumimoji="1" lang="en-US" altLang="zh-CN" sz="264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2" name="Rectangle 6" descr="40%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4727378" y="4738836"/>
            <a:ext cx="1710055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对回路</a:t>
            </a:r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sz="264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3" name="Rectangle 8" descr="40%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6350001" y="4645613"/>
            <a:ext cx="2118360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kumimoji="1" lang="en-US" altLang="zh-CN" sz="264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kumimoji="1" lang="en-US" altLang="zh-CN" sz="2640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2640" baseline="-25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" name="Rectangle 10" descr="40%"/>
          <p:cNvSpPr>
            <a:spLocks noChangeArrowheads="1"/>
          </p:cNvSpPr>
          <p:nvPr/>
        </p:nvSpPr>
        <p:spPr bwMode="auto">
          <a:xfrm>
            <a:off x="5166575" y="5323665"/>
            <a:ext cx="3886200" cy="4972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  </a:t>
            </a:r>
            <a:r>
              <a:rPr kumimoji="1" lang="en-US" altLang="zh-CN" sz="2640" i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 </a:t>
            </a:r>
            <a:r>
              <a:rPr kumimoji="1" lang="en-US" altLang="zh-CN" sz="2640" i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en-US" altLang="zh-CN" sz="264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kumimoji="1" lang="en-US" altLang="zh-CN" sz="2640" i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en-US" altLang="zh-CN" sz="2640" baseline="-25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r>
              <a:rPr kumimoji="1" lang="en-US" altLang="zh-CN" sz="2640" i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en-US" altLang="zh-CN" sz="2640" baseline="-25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r>
              <a:rPr kumimoji="1" lang="en-US" altLang="zh-CN" sz="264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–</a:t>
            </a:r>
            <a:r>
              <a:rPr kumimoji="1" lang="en-US" altLang="zh-CN" sz="2640" i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kumimoji="1" lang="en-US" altLang="zh-CN" sz="2640" baseline="-25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 </a:t>
            </a:r>
            <a:r>
              <a:rPr kumimoji="1" lang="en-US" altLang="zh-CN" sz="264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 0</a:t>
            </a:r>
            <a:r>
              <a:rPr kumimoji="1" lang="en-US" altLang="zh-CN" sz="264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kumimoji="1" lang="en-US" altLang="zh-CN" sz="264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Rectangle 2"/>
          <p:cNvSpPr>
            <a:spLocks noGrp="1"/>
          </p:cNvSpPr>
          <p:nvPr>
            <p:custDataLst>
              <p:tags r:id="rId52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基尔霍夫电压定律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814388" y="2054225"/>
            <a:ext cx="6119812" cy="60769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1"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．列方程前确定回路绕行方向；</a:t>
            </a:r>
            <a:endParaRPr kumimoji="1"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4388" y="2657475"/>
            <a:ext cx="8035925" cy="26765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5000"/>
              </a:spcBef>
            </a:pPr>
            <a:r>
              <a:rPr kumimoji="1"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．应用 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 </a:t>
            </a:r>
            <a:r>
              <a:rPr kumimoji="1"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U</a:t>
            </a:r>
            <a:r>
              <a:rPr kumimoji="1"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= 0</a:t>
            </a: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列方程时，</a:t>
            </a: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项前符号的确定：</a:t>
            </a:r>
            <a:endParaRPr kumimoji="1"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     </a:t>
            </a: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遇到电阻时，</a:t>
            </a:r>
            <a:endParaRPr kumimoji="1"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             绕行方向与电流参考方向一致，</a:t>
            </a:r>
            <a:r>
              <a:rPr kumimoji="1" lang="en-US" altLang="zh-CN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U </a:t>
            </a: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为正；</a:t>
            </a:r>
            <a:endParaRPr kumimoji="1"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      遇到电压源时，</a:t>
            </a:r>
            <a:endParaRPr kumimoji="1"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             先遇到正极，</a:t>
            </a:r>
            <a:r>
              <a:rPr kumimoji="1" lang="en-US" altLang="zh-CN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U </a:t>
            </a:r>
            <a:r>
              <a:rPr kumimoji="1" lang="zh-CN" altLang="en-US" sz="280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为为正；否则为负。</a:t>
            </a:r>
            <a:endParaRPr kumimoji="1" lang="zh-CN" altLang="en-US" sz="280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</p:txBody>
      </p:sp>
      <p:sp>
        <p:nvSpPr>
          <p:cNvPr id="20" name="AutoShape 6" descr="40%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85825" y="1315085"/>
            <a:ext cx="1652588" cy="790575"/>
          </a:xfrm>
          <a:prstGeom prst="cloudCallout">
            <a:avLst>
              <a:gd name="adj1" fmla="val 82245"/>
              <a:gd name="adj2" fmla="val 69884"/>
            </a:avLst>
          </a:prstGeom>
          <a:pattFill prst="pct40">
            <a:fgClr>
              <a:srgbClr val="FF9999"/>
            </a:fgClr>
            <a:bgClr>
              <a:srgbClr val="FFFFFF"/>
            </a:bgClr>
          </a:pattFill>
          <a:ln w="9525">
            <a:solidFill>
              <a:srgbClr val="FF3300"/>
            </a:solidFill>
            <a:round/>
          </a:ln>
          <a:effectLst/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1" lang="zh-CN" altLang="en-US" sz="264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注意：</a:t>
            </a:r>
            <a:endParaRPr kumimoji="1" lang="zh-CN" altLang="en-US" sz="264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基尔霍夫电压定律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898717"/>
            <a:ext cx="3065463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3769449" y="1743075"/>
            <a:ext cx="4853476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由选取的绕行方向及参考方向，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得：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095750" y="3532188"/>
          <a:ext cx="41592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Equation" r:id="rId3" imgW="1790700" imgH="190500" progId="Equation.DSMT4">
                  <p:embed/>
                </p:oleObj>
              </mc:Choice>
              <mc:Fallback>
                <p:oleObj name="Equation" r:id="rId3" imgW="1790700" imgH="190500" progId="Equation.DSMT4">
                  <p:embed/>
                  <p:pic>
                    <p:nvPicPr>
                      <p:cNvPr id="0" name="对象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0" y="3532188"/>
                        <a:ext cx="415925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25888" y="4421188"/>
          <a:ext cx="451326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Equation" r:id="rId5" imgW="1943100" imgH="190500" progId="Equation.DSMT4">
                  <p:embed/>
                </p:oleObj>
              </mc:Choice>
              <mc:Fallback>
                <p:oleObj name="Equation" r:id="rId5" imgW="1943100" imgH="190500" progId="Equation.DSMT4">
                  <p:embed/>
                  <p:pic>
                    <p:nvPicPr>
                      <p:cNvPr id="0" name="对象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5888" y="4421188"/>
                        <a:ext cx="451326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基尔霍夫电压定律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>
            <p:custDataLst>
              <p:tags r:id="rId2"/>
            </p:custDataLst>
          </p:nvPr>
        </p:nvSpPr>
        <p:spPr>
          <a:xfrm>
            <a:off x="425450" y="1465262"/>
            <a:ext cx="4225290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：求下图的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705" y="1420813"/>
            <a:ext cx="3381375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184150" y="2019300"/>
            <a:ext cx="195453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</a:t>
            </a:r>
            <a:r>
              <a:rPr lang="en-US" altLang="zh-CN" sz="2395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395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可得：</a:t>
            </a:r>
            <a:endParaRPr lang="zh-CN" altLang="en-US" sz="2395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68338" y="2560638"/>
          <a:ext cx="46005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Equation" r:id="rId5" imgW="1981200" imgH="190500" progId="Equation.DSMT4">
                  <p:embed/>
                </p:oleObj>
              </mc:Choice>
              <mc:Fallback>
                <p:oleObj name="Equation" r:id="rId5" imgW="1981200" imgH="190500" progId="Equation.DSMT4">
                  <p:embed/>
                  <p:pic>
                    <p:nvPicPr>
                      <p:cNvPr id="0" name="对象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8" y="2560638"/>
                        <a:ext cx="4600575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668338" y="3355975"/>
          <a:ext cx="41878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Equation" r:id="rId7" imgW="1803400" imgH="190500" progId="Equation.DSMT4">
                  <p:embed/>
                </p:oleObj>
              </mc:Choice>
              <mc:Fallback>
                <p:oleObj name="Equation" r:id="rId7" imgW="1803400" imgH="190500" progId="Equation.DSMT4">
                  <p:embed/>
                  <p:pic>
                    <p:nvPicPr>
                      <p:cNvPr id="0" name="对象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8" y="3355975"/>
                        <a:ext cx="418782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668338" y="4697413"/>
            <a:ext cx="8362647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结论：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不仅适用于电路中任一闭合回路，还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可以推广应用于任一不闭合回路。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23190" y="1081405"/>
            <a:ext cx="431482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基尔霍夫电压定律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(KVL)</a:t>
            </a: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265490" y="1298237"/>
            <a:ext cx="8516127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：单回路电路（串联电路）如下图所示，已知：</a:t>
            </a:r>
            <a:endParaRPr lang="en-US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S1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=15V, U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S2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=5V,R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=3Ω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=4Ω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=2Ω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en-US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求回路中电流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和电压</a:t>
            </a:r>
            <a:r>
              <a:rPr lang="en-US" altLang="zh-CN" sz="28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Uab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59" y="2931439"/>
            <a:ext cx="41449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5386388" y="3146425"/>
            <a:ext cx="2931795" cy="2306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注：电路中任意两点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的电压</a:t>
            </a:r>
            <a:r>
              <a:rPr lang="en-US" altLang="zh-CN" sz="2395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Uab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点到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点的任一路径上各段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电压的代数和。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1277938" y="1462088"/>
            <a:ext cx="676148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本节内容开篇时提出的一个思考，如何求下图的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电流。运用本节所学的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求解下图电流。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536825"/>
            <a:ext cx="2790825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3781425" y="2486025"/>
            <a:ext cx="4498975" cy="5645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分析：应该列多少个</a:t>
            </a:r>
            <a:r>
              <a:rPr lang="en-US" altLang="zh-CN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方程？</a:t>
            </a:r>
            <a:endParaRPr lang="zh-CN" altLang="en-US" sz="205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3967163" y="3436938"/>
            <a:ext cx="4290060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：有多少独立节点，就列写多少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方程。独立节点数：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n-1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09688" y="4613275"/>
            <a:ext cx="2282825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n: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节点数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本题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n=2)</a:t>
            </a:r>
            <a:endParaRPr lang="en-US" altLang="zh-CN" sz="205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b: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支路数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本题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b=3)</a:t>
            </a:r>
            <a:endParaRPr lang="en-US" altLang="zh-CN" sz="205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3933825" y="4740275"/>
            <a:ext cx="4306570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：有多少个独立回路，就列写多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方程。独立回路数：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b-n+1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41588" y="1582339"/>
            <a:ext cx="81250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如图所示电桥电路，已知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=25mA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=16mA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=12mA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，试求其余电阻中的电流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aseline="-25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375170" y="2679146"/>
          <a:ext cx="4954544" cy="3357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836930" imgH="567055" progId="Paint.Picture">
                  <p:embed/>
                </p:oleObj>
              </mc:Choice>
              <mc:Fallback>
                <p:oleObj name="BMP 图像" r:id="rId3" imgW="836930" imgH="567055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5170" y="2679146"/>
                        <a:ext cx="4954544" cy="33577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51" y="1444557"/>
            <a:ext cx="795246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2.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如图所示，已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=10Ω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=12V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=9V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=18V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=3V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，用基尔霍夫电压定律求回路中的电流及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两端的电压？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981199" y="2971800"/>
          <a:ext cx="4189747" cy="3524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3" imgW="1124585" imgH="946150" progId="Paint.Picture">
                  <p:embed/>
                </p:oleObj>
              </mc:Choice>
              <mc:Fallback>
                <p:oleObj name="BMP 图像" r:id="rId3" imgW="1124585" imgH="94615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199" y="2971800"/>
                        <a:ext cx="4189747" cy="35248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1.KCL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的定义和特点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2.KVL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的定义和特点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基尔霍夫定律的计算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圆角矩形 3"/>
          <p:cNvSpPr/>
          <p:nvPr/>
        </p:nvSpPr>
        <p:spPr>
          <a:xfrm>
            <a:off x="412750" y="944245"/>
            <a:ext cx="8319135" cy="586041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3045" y="1696720"/>
            <a:ext cx="8677910" cy="51079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/>
              <a:t>德国物理学巨匠的科学探索与教育贡献：古斯塔夫</a:t>
            </a:r>
            <a:r>
              <a:rPr lang="en-US" altLang="zh-CN" sz="2000" b="1"/>
              <a:t>·</a:t>
            </a:r>
            <a:r>
              <a:rPr lang="zh-CN" altLang="en-US" sz="2000" b="1"/>
              <a:t>罗伯特</a:t>
            </a:r>
            <a:r>
              <a:rPr lang="en-US" altLang="zh-CN" sz="2000" b="1"/>
              <a:t>·</a:t>
            </a:r>
            <a:r>
              <a:rPr lang="zh-CN" altLang="en-US" sz="2000" b="1"/>
              <a:t>基尔霍夫</a:t>
            </a:r>
            <a:endParaRPr lang="zh-CN" altLang="en-US" sz="2000"/>
          </a:p>
          <a:p>
            <a:r>
              <a:rPr lang="en-US" altLang="zh-CN"/>
              <a:t>       </a:t>
            </a:r>
            <a:r>
              <a:rPr lang="zh-CN" altLang="en-US"/>
              <a:t>在</a:t>
            </a:r>
            <a:r>
              <a:rPr lang="en-US" altLang="zh-CN"/>
              <a:t>19</a:t>
            </a:r>
            <a:r>
              <a:rPr lang="zh-CN" altLang="en-US"/>
              <a:t>世纪中叶，德国有一位杰出的物理学家，名叫古斯塔夫</a:t>
            </a:r>
            <a:r>
              <a:rPr lang="en-US" altLang="zh-CN"/>
              <a:t>·</a:t>
            </a:r>
            <a:r>
              <a:rPr lang="zh-CN" altLang="en-US"/>
              <a:t>罗伯特</a:t>
            </a:r>
            <a:r>
              <a:rPr lang="en-US" altLang="zh-CN"/>
              <a:t>·</a:t>
            </a:r>
            <a:r>
              <a:rPr lang="zh-CN" altLang="en-US"/>
              <a:t>基尔霍夫。他出生在一个书香门第，自幼便展现出了对科学的浓厚兴趣。在求学时期，基尔霍夫勤奋刻苦，成绩优异，这为他的科学探索之路奠定了坚实的基础。</a:t>
            </a:r>
            <a:endParaRPr lang="zh-CN" altLang="en-US"/>
          </a:p>
          <a:p>
            <a:r>
              <a:rPr lang="zh-CN" altLang="en-US"/>
              <a:t>基尔霍夫的研究领域广泛，涵盖了光谱学、电学和热力学等多个方面。其中，他在光谱学领域的贡献尤为突出。</a:t>
            </a:r>
            <a:r>
              <a:rPr lang="en-US" altLang="zh-CN"/>
              <a:t>1859</a:t>
            </a:r>
            <a:r>
              <a:rPr lang="zh-CN" altLang="en-US"/>
              <a:t>年，基尔霍夫与物理学家本生合作，共同发明了光谱分析仪。这一发明使得科学家们能够更深入地研究物质的光谱特性，进而揭示物质的组成和性质。</a:t>
            </a:r>
            <a:endParaRPr lang="zh-CN" altLang="en-US"/>
          </a:p>
          <a:p>
            <a:r>
              <a:rPr lang="en-US" altLang="zh-CN"/>
              <a:t>       </a:t>
            </a:r>
            <a:r>
              <a:rPr lang="zh-CN" altLang="en-US"/>
              <a:t>在电学领域，基尔霍夫同样取得了举世瞩目的成就。他提出了著名的基尔霍夫电路定律，这一定律描述了电路中电流和电压的分布规律，为电路分析和设计提供了重要的理论依据。基尔霍夫电路定律的提出，不仅推动了电学的发展，也为现代电子技术的诞生奠定了基石。</a:t>
            </a:r>
            <a:endParaRPr lang="zh-CN" altLang="en-US"/>
          </a:p>
          <a:p>
            <a:r>
              <a:rPr lang="en-US" altLang="zh-CN"/>
              <a:t>       </a:t>
            </a:r>
            <a:r>
              <a:rPr lang="zh-CN" altLang="en-US"/>
              <a:t>除了科学研究，基尔霍夫还致力于教育事业。他曾在柏林大学等多所知名学府任教，培养了一大批优秀的科学家和工程师。基尔霍夫的教学风格严谨而生动，他善于引导学生发现问题、解决问题，激发了学生们对科学的热爱和追求。</a:t>
            </a:r>
            <a:endParaRPr lang="zh-CN" altLang="en-US"/>
          </a:p>
          <a:p>
            <a:r>
              <a:rPr lang="zh-CN" altLang="en-US"/>
              <a:t>基尔霍夫的一生充满了传奇色彩。他凭借卓越的智慧和不懈的努力，在科学领域取得了辉煌的成就。他的故事告诉我们：只要心怀梦想，勇于探索，就一定能够在科学的道路上走得更远、更高。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3045" y="100457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720340"/>
            <a:ext cx="8025765" cy="218249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40" y="2108834"/>
            <a:ext cx="8053007" cy="1320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40" y="3428999"/>
            <a:ext cx="8053007" cy="306768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15" y="1985009"/>
            <a:ext cx="8351294" cy="9897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815" y="3429000"/>
            <a:ext cx="3727608" cy="3189176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72" y="2227896"/>
            <a:ext cx="8650514" cy="80495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0140" y="3305739"/>
            <a:ext cx="3363913" cy="3116846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615520" y="1638935"/>
            <a:ext cx="8077200" cy="16414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电路中通过同一电流的每个分支称为</a:t>
            </a:r>
            <a:r>
              <a:rPr kumimoji="1" lang="zh-CN" altLang="en-US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kumimoji="1"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条或</a:t>
            </a:r>
            <a:r>
              <a:rPr kumimoji="1"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条以上支路的连接点称为</a:t>
            </a:r>
            <a:r>
              <a:rPr kumimoji="1" lang="zh-CN" altLang="en-US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电路中任一闭合的路径称为</a:t>
            </a:r>
            <a:r>
              <a:rPr kumimoji="1" lang="zh-CN" altLang="en-US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回路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3600438"/>
            <a:ext cx="388620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38800" y="4038600"/>
            <a:ext cx="31242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图示电路有</a:t>
            </a: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条支路，</a:t>
            </a: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个节点，</a:t>
            </a: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个回路。</a:t>
            </a:r>
            <a:endParaRPr kumimoji="1"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146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973455"/>
            <a:ext cx="310959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常用电路名词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2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1277938" y="1462088"/>
            <a:ext cx="676148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本节内容开篇时提出的一个思考，如何求下图的</a:t>
            </a:r>
            <a:endParaRPr lang="en-US" altLang="zh-CN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电流。运用本节所学的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39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求解下图电流。</a:t>
            </a:r>
            <a:endParaRPr lang="zh-CN" altLang="en-US" sz="239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536825"/>
            <a:ext cx="2790825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>
            <p:custDataLst>
              <p:tags r:id="rId4"/>
            </p:custDataLst>
          </p:nvPr>
        </p:nvSpPr>
        <p:spPr>
          <a:xfrm>
            <a:off x="3781425" y="2486025"/>
            <a:ext cx="4498975" cy="5645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分析：应该列多少个</a:t>
            </a:r>
            <a:r>
              <a:rPr lang="en-US" altLang="zh-CN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方程？</a:t>
            </a:r>
            <a:endParaRPr lang="zh-CN" altLang="en-US" sz="205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3967163" y="3436938"/>
            <a:ext cx="4290060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：有多少独立节点，就列写多少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KCL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方程。独立节点数：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n-1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09688" y="4613275"/>
            <a:ext cx="2282825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n: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节点数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本题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n=2)</a:t>
            </a:r>
            <a:endParaRPr lang="en-US" altLang="zh-CN" sz="205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b: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支路数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本题</a:t>
            </a:r>
            <a:r>
              <a:rPr lang="en-US" altLang="zh-CN" sz="205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b=3)</a:t>
            </a:r>
            <a:endParaRPr lang="en-US" altLang="zh-CN" sz="205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3933825" y="4740275"/>
            <a:ext cx="4306570" cy="103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：有多少个独立回路，就列写多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KVL</a:t>
            </a:r>
            <a:r>
              <a:rPr lang="zh-CN" altLang="en-US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方程。独立回路数：</a:t>
            </a:r>
            <a:r>
              <a:rPr lang="en-US" altLang="zh-CN" sz="205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b-n+1</a:t>
            </a:r>
            <a:endParaRPr lang="en-US" altLang="zh-CN" sz="205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973455"/>
            <a:ext cx="3109595" cy="59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常用电路名词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基尔霍夫定律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52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196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17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2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2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261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3194</Words>
  <Application>WPS 演示</Application>
  <PresentationFormat>全屏显示(4:3)</PresentationFormat>
  <Paragraphs>515</Paragraphs>
  <Slides>30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17</vt:i4>
      </vt:variant>
      <vt:variant>
        <vt:lpstr>幻灯片标题</vt:lpstr>
      </vt:variant>
      <vt:variant>
        <vt:i4>30</vt:i4>
      </vt:variant>
    </vt:vector>
  </HeadingPairs>
  <TitlesOfParts>
    <vt:vector size="64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Cambria Math</vt:lpstr>
      <vt:lpstr>Arial Unicode MS</vt:lpstr>
      <vt:lpstr>Times New Roman</vt:lpstr>
      <vt:lpstr>华文新魏</vt:lpstr>
      <vt:lpstr>Symbol</vt:lpstr>
      <vt:lpstr>Monotype Sorts</vt:lpstr>
      <vt:lpstr>Wingdings</vt:lpstr>
      <vt:lpstr>第一PPT模板网-WWW.1PPT.COM</vt:lpstr>
      <vt:lpstr>Office 主题</vt:lpstr>
      <vt:lpstr>Equation.3</vt:lpstr>
      <vt:lpstr>Visio.Drawing.11</vt:lpstr>
      <vt:lpstr>Equation.3</vt:lpstr>
      <vt:lpstr>Equation.DSMT4</vt:lpstr>
      <vt:lpstr>Equation.DSMT4</vt:lpstr>
      <vt:lpstr>Equation.DSMT4</vt:lpstr>
      <vt:lpstr>Equation.DSMT4</vt:lpstr>
      <vt:lpstr>Paint.Picture</vt:lpstr>
      <vt:lpstr>Paint.Picture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1242</cp:revision>
  <dcterms:created xsi:type="dcterms:W3CDTF">2015-12-14T01:43:00Z</dcterms:created>
  <dcterms:modified xsi:type="dcterms:W3CDTF">2025-09-03T05:55:40Z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E5B382D4720B483E8CB417875679D89A_13</vt:lpwstr>
  </property>
  <property fmtid="{D5CDD505-2E9C-101B-9397-08002B2CF9AE}" pid="3" name="KSOProductBuildVer">
    <vt:lpwstr>2052-12.1.0.22529</vt:lpwstr>
  </property>
</Properties>
</file>